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Lst>
  <p:sldSz cx="9144000" cy="6858000" type="screen4x3"/>
  <p:notesSz cx="6811963"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72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8536" y="0"/>
            <a:ext cx="2951851" cy="497284"/>
          </a:xfrm>
          <a:prstGeom prst="rect">
            <a:avLst/>
          </a:prstGeom>
        </p:spPr>
        <p:txBody>
          <a:bodyPr vert="horz" lIns="91440" tIns="45720" rIns="91440" bIns="45720" rtlCol="0"/>
          <a:lstStyle>
            <a:lvl1pPr algn="r">
              <a:defRPr sz="1200"/>
            </a:lvl1pPr>
          </a:lstStyle>
          <a:p>
            <a:fld id="{610E3554-88A8-4371-8200-64D366700CB3}" type="datetimeFigureOut">
              <a:rPr lang="en-GB" smtClean="0"/>
              <a:t>16/10/2015</a:t>
            </a:fld>
            <a:endParaRPr lang="en-GB"/>
          </a:p>
        </p:txBody>
      </p:sp>
      <p:sp>
        <p:nvSpPr>
          <p:cNvPr id="4" name="Footer Placeholder 3"/>
          <p:cNvSpPr>
            <a:spLocks noGrp="1"/>
          </p:cNvSpPr>
          <p:nvPr>
            <p:ph type="ftr" sz="quarter" idx="2"/>
          </p:nvPr>
        </p:nvSpPr>
        <p:spPr>
          <a:xfrm>
            <a:off x="0" y="9446678"/>
            <a:ext cx="2951851" cy="4972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8536" y="9446678"/>
            <a:ext cx="2951851" cy="497284"/>
          </a:xfrm>
          <a:prstGeom prst="rect">
            <a:avLst/>
          </a:prstGeom>
        </p:spPr>
        <p:txBody>
          <a:bodyPr vert="horz" lIns="91440" tIns="45720" rIns="91440" bIns="45720" rtlCol="0" anchor="b"/>
          <a:lstStyle>
            <a:lvl1pPr algn="r">
              <a:defRPr sz="1200"/>
            </a:lvl1pPr>
          </a:lstStyle>
          <a:p>
            <a:fld id="{584587EF-2CBE-43F6-A224-8590A934485B}" type="slidenum">
              <a:rPr lang="en-GB" smtClean="0"/>
              <a:t>‹#›</a:t>
            </a:fld>
            <a:endParaRPr lang="en-GB"/>
          </a:p>
        </p:txBody>
      </p:sp>
    </p:spTree>
    <p:extLst>
      <p:ext uri="{BB962C8B-B14F-4D97-AF65-F5344CB8AC3E}">
        <p14:creationId xmlns:p14="http://schemas.microsoft.com/office/powerpoint/2010/main" val="27302381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58D87FA-C691-4A9C-A4CB-682304F31D16}" type="datetimeFigureOut">
              <a:rPr lang="en-GB" smtClean="0"/>
              <a:t>16/10/2015</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551BD48-352B-430C-BE5C-10489764A819}"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D87FA-C691-4A9C-A4CB-682304F31D16}" type="datetimeFigureOut">
              <a:rPr lang="en-GB" smtClean="0"/>
              <a:t>16/10/2015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1BD48-352B-430C-BE5C-10489764A81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D87FA-C691-4A9C-A4CB-682304F31D16}" type="datetimeFigureOut">
              <a:rPr lang="en-GB" smtClean="0"/>
              <a:t>16/10/2015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1BD48-352B-430C-BE5C-10489764A81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8D87FA-C691-4A9C-A4CB-682304F31D16}" type="datetimeFigureOut">
              <a:rPr lang="en-GB" smtClean="0"/>
              <a:t>16/10/2015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1BD48-352B-430C-BE5C-10489764A81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8D87FA-C691-4A9C-A4CB-682304F31D16}" type="datetimeFigureOut">
              <a:rPr lang="en-GB" smtClean="0"/>
              <a:t>16/10/2015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1BD48-352B-430C-BE5C-10489764A81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58D87FA-C691-4A9C-A4CB-682304F31D16}" type="datetimeFigureOut">
              <a:rPr lang="en-GB" smtClean="0"/>
              <a:t>16/10/2015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1BD48-352B-430C-BE5C-10489764A819}"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8D87FA-C691-4A9C-A4CB-682304F31D16}" type="datetimeFigureOut">
              <a:rPr lang="en-GB" smtClean="0"/>
              <a:t>16/10/2015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51BD48-352B-430C-BE5C-10489764A81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8D87FA-C691-4A9C-A4CB-682304F31D16}" type="datetimeFigureOut">
              <a:rPr lang="en-GB" smtClean="0"/>
              <a:t>16/10/2015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51BD48-352B-430C-BE5C-10489764A81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D87FA-C691-4A9C-A4CB-682304F31D16}" type="datetimeFigureOut">
              <a:rPr lang="en-GB" smtClean="0"/>
              <a:t>16/10/2015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51BD48-352B-430C-BE5C-10489764A81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58D87FA-C691-4A9C-A4CB-682304F31D16}" type="datetimeFigureOut">
              <a:rPr lang="en-GB" smtClean="0"/>
              <a:t>16/10/2015</a:t>
            </a:fld>
            <a:endParaRPr lang="en-GB"/>
          </a:p>
        </p:txBody>
      </p:sp>
      <p:sp>
        <p:nvSpPr>
          <p:cNvPr id="7" name="Slide Number Placeholder 6"/>
          <p:cNvSpPr>
            <a:spLocks noGrp="1"/>
          </p:cNvSpPr>
          <p:nvPr>
            <p:ph type="sldNum" sz="quarter" idx="12"/>
          </p:nvPr>
        </p:nvSpPr>
        <p:spPr/>
        <p:txBody>
          <a:bodyPr/>
          <a:lstStyle/>
          <a:p>
            <a:fld id="{A551BD48-352B-430C-BE5C-10489764A819}"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D87FA-C691-4A9C-A4CB-682304F31D16}" type="datetimeFigureOut">
              <a:rPr lang="en-GB" smtClean="0"/>
              <a:t>16/10/2015</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A551BD48-352B-430C-BE5C-10489764A81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58D87FA-C691-4A9C-A4CB-682304F31D16}" type="datetimeFigureOut">
              <a:rPr lang="en-GB" smtClean="0"/>
              <a:t>16/10/2015</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551BD48-352B-430C-BE5C-10489764A81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Understanding Myth as Religious Language</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231871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smtClean="0"/>
              <a:t>Gospels are a unique form of literary genre.  The Kerygma or preaching as a literary form.  The oral tradition of the gospels.</a:t>
            </a:r>
          </a:p>
          <a:p>
            <a:endParaRPr lang="en-GB" dirty="0"/>
          </a:p>
          <a:p>
            <a:r>
              <a:rPr lang="en-GB" dirty="0" smtClean="0"/>
              <a:t>You need to separate out the myth from the message.  Therefore Jesus walking on water is about helping others.  This again is where we can see the influence in social ministries of the latter 20</a:t>
            </a:r>
            <a:r>
              <a:rPr lang="en-GB" baseline="30000" dirty="0" smtClean="0"/>
              <a:t>th</a:t>
            </a:r>
            <a:r>
              <a:rPr lang="en-GB" dirty="0" smtClean="0"/>
              <a:t> c. </a:t>
            </a:r>
            <a:endParaRPr lang="en-GB" dirty="0"/>
          </a:p>
        </p:txBody>
      </p:sp>
    </p:spTree>
    <p:extLst>
      <p:ext uri="{BB962C8B-B14F-4D97-AF65-F5344CB8AC3E}">
        <p14:creationId xmlns:p14="http://schemas.microsoft.com/office/powerpoint/2010/main" val="3784512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John Hick</a:t>
            </a:r>
            <a:br>
              <a:rPr lang="en-GB" dirty="0" smtClean="0"/>
            </a:br>
            <a:r>
              <a:rPr lang="en-GB" i="1" dirty="0" smtClean="0"/>
              <a:t>strength or weakness</a:t>
            </a:r>
            <a:endParaRPr lang="en-GB" i="1" dirty="0"/>
          </a:p>
        </p:txBody>
      </p:sp>
      <p:sp>
        <p:nvSpPr>
          <p:cNvPr id="3" name="Content Placeholder 2"/>
          <p:cNvSpPr>
            <a:spLocks noGrp="1"/>
          </p:cNvSpPr>
          <p:nvPr>
            <p:ph idx="1"/>
          </p:nvPr>
        </p:nvSpPr>
        <p:spPr/>
        <p:txBody>
          <a:bodyPr>
            <a:normAutofit fontScale="92500"/>
          </a:bodyPr>
          <a:lstStyle/>
          <a:p>
            <a:r>
              <a:rPr lang="en-GB" dirty="0" smtClean="0"/>
              <a:t>Edited the controversial   The myth of God incarnate 1977   seen as ground breaking.  Contributors included John Hick and Maurice Wiles.   </a:t>
            </a:r>
          </a:p>
          <a:p>
            <a:pPr marL="0" indent="0">
              <a:buNone/>
            </a:pPr>
            <a:r>
              <a:rPr lang="en-GB" dirty="0" smtClean="0"/>
              <a:t>Jesus not God in human form.  This idea not new e.g. Pharaohs and Avatars in Hinduism</a:t>
            </a:r>
          </a:p>
          <a:p>
            <a:pPr marL="0" indent="0">
              <a:buNone/>
            </a:pPr>
            <a:r>
              <a:rPr lang="en-GB" dirty="0"/>
              <a:t>“I suggest that its character is best expressed by saying that the idea of </a:t>
            </a:r>
            <a:r>
              <a:rPr lang="en-GB" dirty="0" smtClean="0"/>
              <a:t>divine incarnation…….”</a:t>
            </a:r>
          </a:p>
          <a:p>
            <a:pPr marL="0" indent="0">
              <a:buNone/>
            </a:pPr>
            <a:r>
              <a:rPr lang="en-GB" i="1" dirty="0" smtClean="0"/>
              <a:t>See </a:t>
            </a:r>
            <a:r>
              <a:rPr lang="en-GB" i="1" dirty="0"/>
              <a:t>hand out</a:t>
            </a:r>
          </a:p>
          <a:p>
            <a:pPr marL="0" indent="0">
              <a:buNone/>
            </a:pPr>
            <a:endParaRPr lang="en-GB" dirty="0" smtClean="0"/>
          </a:p>
        </p:txBody>
      </p:sp>
    </p:spTree>
    <p:extLst>
      <p:ext uri="{BB962C8B-B14F-4D97-AF65-F5344CB8AC3E}">
        <p14:creationId xmlns:p14="http://schemas.microsoft.com/office/powerpoint/2010/main" val="224564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1143000"/>
          </a:xfrm>
        </p:spPr>
        <p:txBody>
          <a:bodyPr>
            <a:normAutofit fontScale="90000"/>
          </a:bodyPr>
          <a:lstStyle/>
          <a:p>
            <a:r>
              <a:rPr lang="en-GB" dirty="0" smtClean="0"/>
              <a:t>John </a:t>
            </a:r>
            <a:r>
              <a:rPr lang="en-GB" dirty="0" err="1" smtClean="0"/>
              <a:t>Macquarrie</a:t>
            </a:r>
            <a:r>
              <a:rPr lang="en-GB" dirty="0" smtClean="0"/>
              <a:t>  1919 – 2009 Scottish</a:t>
            </a:r>
            <a:br>
              <a:rPr lang="en-GB" dirty="0" smtClean="0"/>
            </a:br>
            <a:r>
              <a:rPr lang="en-GB" i="1" dirty="0" smtClean="0"/>
              <a:t>strength</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dirty="0" smtClean="0"/>
              <a:t>Myths are about why not how.</a:t>
            </a:r>
          </a:p>
          <a:p>
            <a:pPr marL="0" indent="0">
              <a:buNone/>
            </a:pPr>
            <a:r>
              <a:rPr lang="en-GB" dirty="0" smtClean="0"/>
              <a:t>Give insights into man’s relationship with God</a:t>
            </a:r>
          </a:p>
          <a:p>
            <a:pPr marL="0" indent="0">
              <a:buNone/>
            </a:pPr>
            <a:r>
              <a:rPr lang="en-GB" dirty="0" smtClean="0"/>
              <a:t>Religious language is rooted in myth. </a:t>
            </a:r>
            <a:r>
              <a:rPr lang="en-GB" dirty="0"/>
              <a:t>This is how humans know of God’s attributes.  They are fictional stories conveying an objective truth</a:t>
            </a:r>
          </a:p>
          <a:p>
            <a:pPr marL="0" indent="0">
              <a:buNone/>
            </a:pPr>
            <a:r>
              <a:rPr lang="en-GB" dirty="0" smtClean="0"/>
              <a:t>Bible is full of stories.  Are the Gospels in story form?</a:t>
            </a:r>
          </a:p>
          <a:p>
            <a:pPr marL="0" indent="0">
              <a:buNone/>
            </a:pPr>
            <a:r>
              <a:rPr lang="en-GB" dirty="0" smtClean="0">
                <a:solidFill>
                  <a:srgbClr val="FF0000"/>
                </a:solidFill>
              </a:rPr>
              <a:t>Tsk.  2 columns, heading 1 Story heading 2 attribute</a:t>
            </a:r>
          </a:p>
        </p:txBody>
      </p:sp>
    </p:spTree>
    <p:extLst>
      <p:ext uri="{BB962C8B-B14F-4D97-AF65-F5344CB8AC3E}">
        <p14:creationId xmlns:p14="http://schemas.microsoft.com/office/powerpoint/2010/main" val="1232936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Emile Durkheim  French 1858 – 1917 Fr. Sociologist</a:t>
            </a:r>
            <a:r>
              <a:rPr lang="en-GB" dirty="0" smtClean="0"/>
              <a:t/>
            </a:r>
            <a:br>
              <a:rPr lang="en-GB" dirty="0" smtClean="0"/>
            </a:br>
            <a:r>
              <a:rPr lang="en-GB" i="1" dirty="0" smtClean="0"/>
              <a:t>Weakness</a:t>
            </a:r>
            <a:endParaRPr lang="en-GB" dirty="0"/>
          </a:p>
        </p:txBody>
      </p:sp>
      <p:sp>
        <p:nvSpPr>
          <p:cNvPr id="3" name="Content Placeholder 2"/>
          <p:cNvSpPr>
            <a:spLocks noGrp="1"/>
          </p:cNvSpPr>
          <p:nvPr>
            <p:ph idx="1"/>
          </p:nvPr>
        </p:nvSpPr>
        <p:spPr/>
        <p:txBody>
          <a:bodyPr/>
          <a:lstStyle/>
          <a:p>
            <a:r>
              <a:rPr lang="en-GB" dirty="0" smtClean="0"/>
              <a:t>Myths are constructs of society</a:t>
            </a:r>
          </a:p>
          <a:p>
            <a:r>
              <a:rPr lang="en-GB" dirty="0" smtClean="0"/>
              <a:t>No objective reality</a:t>
            </a:r>
          </a:p>
          <a:p>
            <a:r>
              <a:rPr lang="en-GB" dirty="0" smtClean="0"/>
              <a:t>Society changes therefore myths or meanings change.</a:t>
            </a:r>
          </a:p>
          <a:p>
            <a:endParaRPr lang="en-GB" dirty="0"/>
          </a:p>
        </p:txBody>
      </p:sp>
    </p:spTree>
    <p:extLst>
      <p:ext uri="{BB962C8B-B14F-4D97-AF65-F5344CB8AC3E}">
        <p14:creationId xmlns:p14="http://schemas.microsoft.com/office/powerpoint/2010/main" val="3451567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Ninian</a:t>
            </a:r>
            <a:r>
              <a:rPr lang="en-GB" dirty="0" smtClean="0"/>
              <a:t> Smart</a:t>
            </a:r>
            <a:br>
              <a:rPr lang="en-GB" dirty="0" smtClean="0"/>
            </a:br>
            <a:r>
              <a:rPr lang="en-GB" dirty="0" smtClean="0"/>
              <a:t>1927-2001 Phenomenologist</a:t>
            </a:r>
            <a:endParaRPr lang="en-GB" dirty="0"/>
          </a:p>
        </p:txBody>
      </p:sp>
      <p:sp>
        <p:nvSpPr>
          <p:cNvPr id="3" name="Content Placeholder 2"/>
          <p:cNvSpPr>
            <a:spLocks noGrp="1"/>
          </p:cNvSpPr>
          <p:nvPr>
            <p:ph idx="1"/>
          </p:nvPr>
        </p:nvSpPr>
        <p:spPr/>
        <p:txBody>
          <a:bodyPr/>
          <a:lstStyle/>
          <a:p>
            <a:r>
              <a:rPr lang="en-GB" dirty="0" smtClean="0"/>
              <a:t>Myth is one of the 7 phenomena of religion(Neutral way of studying religion.  Allows for the comparative study of religions.  Hold back on beliefs and judgements.</a:t>
            </a:r>
            <a:endParaRPr lang="en-GB" dirty="0"/>
          </a:p>
        </p:txBody>
      </p:sp>
    </p:spTree>
    <p:extLst>
      <p:ext uri="{BB962C8B-B14F-4D97-AF65-F5344CB8AC3E}">
        <p14:creationId xmlns:p14="http://schemas.microsoft.com/office/powerpoint/2010/main" val="2487580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Tasks</a:t>
            </a:r>
            <a:endParaRPr lang="en-GB" dirty="0"/>
          </a:p>
        </p:txBody>
      </p:sp>
      <p:sp>
        <p:nvSpPr>
          <p:cNvPr id="3" name="Content Placeholder 2"/>
          <p:cNvSpPr>
            <a:spLocks noGrp="1"/>
          </p:cNvSpPr>
          <p:nvPr>
            <p:ph idx="1"/>
          </p:nvPr>
        </p:nvSpPr>
        <p:spPr/>
        <p:txBody>
          <a:bodyPr/>
          <a:lstStyle/>
          <a:p>
            <a:r>
              <a:rPr lang="en-GB" dirty="0" smtClean="0"/>
              <a:t>What do you think are the 7 phenomena of religion?</a:t>
            </a:r>
          </a:p>
          <a:p>
            <a:r>
              <a:rPr lang="en-GB" dirty="0" smtClean="0"/>
              <a:t>Explain the impact of form criticism on Myth and religious language.</a:t>
            </a:r>
            <a:endParaRPr lang="en-GB" dirty="0"/>
          </a:p>
          <a:p>
            <a:r>
              <a:rPr lang="en-GB" dirty="0" smtClean="0"/>
              <a:t>Write down strengths and weaknesses</a:t>
            </a:r>
            <a:endParaRPr lang="en-GB" dirty="0"/>
          </a:p>
        </p:txBody>
      </p:sp>
    </p:spTree>
    <p:extLst>
      <p:ext uri="{BB962C8B-B14F-4D97-AF65-F5344CB8AC3E}">
        <p14:creationId xmlns:p14="http://schemas.microsoft.com/office/powerpoint/2010/main" val="1935756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response</a:t>
            </a:r>
            <a:endParaRPr lang="en-GB" dirty="0"/>
          </a:p>
        </p:txBody>
      </p:sp>
      <p:sp>
        <p:nvSpPr>
          <p:cNvPr id="3" name="Content Placeholder 2"/>
          <p:cNvSpPr>
            <a:spLocks noGrp="1"/>
          </p:cNvSpPr>
          <p:nvPr>
            <p:ph idx="1"/>
          </p:nvPr>
        </p:nvSpPr>
        <p:spPr/>
        <p:txBody>
          <a:bodyPr/>
          <a:lstStyle/>
          <a:p>
            <a:r>
              <a:rPr lang="en-GB" dirty="0" smtClean="0"/>
              <a:t>Literalist  What does mythical language mean to them</a:t>
            </a:r>
          </a:p>
          <a:p>
            <a:r>
              <a:rPr lang="en-GB" dirty="0" smtClean="0"/>
              <a:t>Conservative thinkers what does it do for them</a:t>
            </a:r>
          </a:p>
          <a:p>
            <a:r>
              <a:rPr lang="en-GB" dirty="0" smtClean="0"/>
              <a:t>Liberalists </a:t>
            </a:r>
          </a:p>
          <a:p>
            <a:endParaRPr lang="en-GB" dirty="0"/>
          </a:p>
          <a:p>
            <a:pPr marL="68580" indent="0">
              <a:buNone/>
            </a:pPr>
            <a:r>
              <a:rPr lang="en-GB" dirty="0" smtClean="0"/>
              <a:t>What is the purpose of mythical language?</a:t>
            </a:r>
          </a:p>
          <a:p>
            <a:pPr marL="68580" indent="0">
              <a:buNone/>
            </a:pPr>
            <a:r>
              <a:rPr lang="en-GB" dirty="0" smtClean="0"/>
              <a:t>What is successful in achieving?</a:t>
            </a:r>
            <a:endParaRPr lang="en-GB" dirty="0"/>
          </a:p>
        </p:txBody>
      </p:sp>
    </p:spTree>
    <p:extLst>
      <p:ext uri="{BB962C8B-B14F-4D97-AF65-F5344CB8AC3E}">
        <p14:creationId xmlns:p14="http://schemas.microsoft.com/office/powerpoint/2010/main" val="280800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Starting to compare</a:t>
            </a:r>
            <a:endParaRPr lang="en-GB" dirty="0"/>
          </a:p>
        </p:txBody>
      </p:sp>
      <p:sp>
        <p:nvSpPr>
          <p:cNvPr id="3" name="Content Placeholder 2"/>
          <p:cNvSpPr>
            <a:spLocks noGrp="1"/>
          </p:cNvSpPr>
          <p:nvPr>
            <p:ph idx="1"/>
          </p:nvPr>
        </p:nvSpPr>
        <p:spPr/>
        <p:txBody>
          <a:bodyPr>
            <a:normAutofit lnSpcReduction="10000"/>
          </a:bodyPr>
          <a:lstStyle/>
          <a:p>
            <a:r>
              <a:rPr lang="en-GB" dirty="0" smtClean="0"/>
              <a:t>Via </a:t>
            </a:r>
            <a:r>
              <a:rPr lang="en-GB" dirty="0" err="1"/>
              <a:t>N</a:t>
            </a:r>
            <a:r>
              <a:rPr lang="en-GB" dirty="0" err="1" smtClean="0"/>
              <a:t>egativa</a:t>
            </a:r>
            <a:endParaRPr lang="en-GB" dirty="0" smtClean="0"/>
          </a:p>
          <a:p>
            <a:r>
              <a:rPr lang="en-GB" dirty="0" smtClean="0"/>
              <a:t>Analogy</a:t>
            </a:r>
          </a:p>
          <a:p>
            <a:r>
              <a:rPr lang="en-GB" dirty="0" smtClean="0"/>
              <a:t>Myth </a:t>
            </a:r>
          </a:p>
          <a:p>
            <a:r>
              <a:rPr lang="en-GB" smtClean="0"/>
              <a:t>Symbol</a:t>
            </a:r>
            <a:endParaRPr lang="en-GB" dirty="0" smtClean="0"/>
          </a:p>
          <a:p>
            <a:endParaRPr lang="en-GB" dirty="0"/>
          </a:p>
          <a:p>
            <a:r>
              <a:rPr lang="en-GB" dirty="0" smtClean="0"/>
              <a:t>For each one list strengths and weaknesses using scholars</a:t>
            </a:r>
          </a:p>
          <a:p>
            <a:r>
              <a:rPr lang="en-GB" dirty="0" smtClean="0"/>
              <a:t>How are they similar and how are they different?</a:t>
            </a:r>
            <a:endParaRPr lang="en-GB" dirty="0"/>
          </a:p>
        </p:txBody>
      </p:sp>
    </p:spTree>
    <p:extLst>
      <p:ext uri="{BB962C8B-B14F-4D97-AF65-F5344CB8AC3E}">
        <p14:creationId xmlns:p14="http://schemas.microsoft.com/office/powerpoint/2010/main" val="3190939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myth</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Used differently in a religious philosophical context (equivocal)</a:t>
            </a:r>
          </a:p>
          <a:p>
            <a:r>
              <a:rPr lang="en-GB" dirty="0" smtClean="0"/>
              <a:t>It is a written (textual version) of an oral tradition</a:t>
            </a:r>
          </a:p>
          <a:p>
            <a:r>
              <a:rPr lang="en-GB" dirty="0" smtClean="0"/>
              <a:t>Not necessarily historically accurate but may contain elements of History (Israelites slave of the Egyptians, floods)</a:t>
            </a:r>
          </a:p>
          <a:p>
            <a:r>
              <a:rPr lang="en-GB" dirty="0" smtClean="0"/>
              <a:t>Historical accuracy not the point.  Also in 21</a:t>
            </a:r>
            <a:r>
              <a:rPr lang="en-GB" baseline="30000" dirty="0" smtClean="0"/>
              <a:t>st</a:t>
            </a:r>
            <a:r>
              <a:rPr lang="en-GB" dirty="0" smtClean="0"/>
              <a:t> c. we have a different understanding of History</a:t>
            </a:r>
            <a:endParaRPr lang="en-GB" dirty="0"/>
          </a:p>
        </p:txBody>
      </p:sp>
    </p:spTree>
    <p:extLst>
      <p:ext uri="{BB962C8B-B14F-4D97-AF65-F5344CB8AC3E}">
        <p14:creationId xmlns:p14="http://schemas.microsoft.com/office/powerpoint/2010/main" val="2325944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myth</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Have truth claims about God.  Gives human understanding of God, reveal attributes of God</a:t>
            </a:r>
          </a:p>
          <a:p>
            <a:r>
              <a:rPr lang="en-GB" dirty="0" smtClean="0"/>
              <a:t>Contains “truths” about human purpose</a:t>
            </a:r>
          </a:p>
          <a:p>
            <a:r>
              <a:rPr lang="en-GB" dirty="0" smtClean="0"/>
              <a:t>Give an appreciation/understanding of God’s majesty  Awe and Wonder.  Rudolf Otto  the Numinous or Wholly Other.  Inspirational.</a:t>
            </a:r>
          </a:p>
          <a:p>
            <a:r>
              <a:rPr lang="en-GB" dirty="0" smtClean="0"/>
              <a:t>Myths pre date science, accepted theology, philosophy and doctrine</a:t>
            </a:r>
            <a:endParaRPr lang="en-GB" dirty="0"/>
          </a:p>
        </p:txBody>
      </p:sp>
    </p:spTree>
    <p:extLst>
      <p:ext uri="{BB962C8B-B14F-4D97-AF65-F5344CB8AC3E}">
        <p14:creationId xmlns:p14="http://schemas.microsoft.com/office/powerpoint/2010/main" val="2606878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Tasks</a:t>
            </a:r>
            <a:endParaRPr lang="en-GB"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GB" dirty="0" smtClean="0">
                <a:solidFill>
                  <a:srgbClr val="FF0000"/>
                </a:solidFill>
              </a:rPr>
              <a:t>Write a definition of miracle, give examples from the myths we have looked at</a:t>
            </a:r>
          </a:p>
          <a:p>
            <a:pPr marL="514350" indent="-514350">
              <a:buAutoNum type="arabicPeriod"/>
            </a:pPr>
            <a:r>
              <a:rPr lang="en-GB" dirty="0" smtClean="0">
                <a:solidFill>
                  <a:srgbClr val="FF0000"/>
                </a:solidFill>
              </a:rPr>
              <a:t>What rhetorical devices are used in mythical stories?</a:t>
            </a:r>
          </a:p>
          <a:p>
            <a:pPr marL="514350" indent="-514350">
              <a:buAutoNum type="arabicPeriod"/>
            </a:pPr>
            <a:r>
              <a:rPr lang="en-GB" dirty="0" smtClean="0">
                <a:solidFill>
                  <a:srgbClr val="FF0000"/>
                </a:solidFill>
              </a:rPr>
              <a:t>Explain the fundamental questions that are being addressed in 3 of the following (one must be from the N.T.):</a:t>
            </a:r>
          </a:p>
          <a:p>
            <a:pPr marL="0" indent="0">
              <a:buNone/>
            </a:pPr>
            <a:r>
              <a:rPr lang="en-GB" dirty="0" smtClean="0">
                <a:solidFill>
                  <a:srgbClr val="FF0000"/>
                </a:solidFill>
              </a:rPr>
              <a:t>Creation, Noah, Tower of Babel, Plagues, Daniel, David and Goliath, Jonah, Jesus’ birth, Jesus’ Resurrection </a:t>
            </a:r>
          </a:p>
          <a:p>
            <a:pPr marL="514350" indent="-514350">
              <a:buAutoNum type="arabicPeriod"/>
            </a:pPr>
            <a:endParaRPr lang="en-GB" dirty="0" smtClean="0"/>
          </a:p>
          <a:p>
            <a:pPr marL="514350" indent="-514350">
              <a:buAutoNum type="arabicPeriod"/>
            </a:pPr>
            <a:endParaRPr lang="en-GB" dirty="0"/>
          </a:p>
        </p:txBody>
      </p:sp>
    </p:spTree>
    <p:extLst>
      <p:ext uri="{BB962C8B-B14F-4D97-AF65-F5344CB8AC3E}">
        <p14:creationId xmlns:p14="http://schemas.microsoft.com/office/powerpoint/2010/main" val="2770850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Use key terms</a:t>
            </a:r>
          </a:p>
          <a:p>
            <a:r>
              <a:rPr lang="en-GB" dirty="0" smtClean="0"/>
              <a:t>Examples could include </a:t>
            </a:r>
          </a:p>
          <a:p>
            <a:pPr marL="0" indent="0">
              <a:buNone/>
            </a:pPr>
            <a:r>
              <a:rPr lang="en-GB" dirty="0" smtClean="0"/>
              <a:t>God as creator: Transcendence, omnipotence.</a:t>
            </a:r>
          </a:p>
          <a:p>
            <a:pPr marL="0" indent="0">
              <a:buNone/>
            </a:pPr>
            <a:r>
              <a:rPr lang="en-GB" dirty="0" smtClean="0"/>
              <a:t>God as judge  Flood</a:t>
            </a:r>
          </a:p>
          <a:p>
            <a:pPr marL="0" indent="0">
              <a:buNone/>
            </a:pPr>
            <a:r>
              <a:rPr lang="en-GB" dirty="0" smtClean="0"/>
              <a:t>God’s immanence Jesus incarnate</a:t>
            </a:r>
          </a:p>
          <a:p>
            <a:pPr marL="0" indent="0">
              <a:buNone/>
            </a:pPr>
            <a:r>
              <a:rPr lang="en-GB" dirty="0" smtClean="0"/>
              <a:t>God with power over death   Resurrection</a:t>
            </a:r>
            <a:endParaRPr lang="en-GB" dirty="0"/>
          </a:p>
          <a:p>
            <a:r>
              <a:rPr lang="en-GB" dirty="0" smtClean="0"/>
              <a:t>Allegory, analogy, metaphor (give an example for each)</a:t>
            </a:r>
          </a:p>
          <a:p>
            <a:r>
              <a:rPr lang="en-GB" dirty="0" smtClean="0"/>
              <a:t>Discuss the points in groups between write </a:t>
            </a:r>
            <a:r>
              <a:rPr lang="en-GB" dirty="0" err="1" smtClean="0"/>
              <a:t>deifinative</a:t>
            </a:r>
            <a:r>
              <a:rPr lang="en-GB" dirty="0" smtClean="0"/>
              <a:t>)</a:t>
            </a:r>
          </a:p>
        </p:txBody>
      </p:sp>
    </p:spTree>
    <p:extLst>
      <p:ext uri="{BB962C8B-B14F-4D97-AF65-F5344CB8AC3E}">
        <p14:creationId xmlns:p14="http://schemas.microsoft.com/office/powerpoint/2010/main" val="531137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b="1" u="sng" dirty="0" smtClean="0"/>
              <a:t>Form criticism</a:t>
            </a:r>
            <a:r>
              <a:rPr lang="en-GB" sz="3200" dirty="0" smtClean="0"/>
              <a:t/>
            </a:r>
            <a:br>
              <a:rPr lang="en-GB" sz="3200" dirty="0" smtClean="0"/>
            </a:br>
            <a:r>
              <a:rPr lang="en-GB" sz="3200" dirty="0" smtClean="0"/>
              <a:t>European, German, many scholars Jewish.</a:t>
            </a:r>
            <a:endParaRPr lang="en-GB" sz="3200"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GB" sz="2800" dirty="0" smtClean="0"/>
              <a:t>Developed in 19/20c. By Hermann </a:t>
            </a:r>
            <a:r>
              <a:rPr lang="en-GB" sz="2800" dirty="0" err="1" smtClean="0"/>
              <a:t>Gunkel</a:t>
            </a:r>
            <a:r>
              <a:rPr lang="en-GB" sz="2800" dirty="0" smtClean="0"/>
              <a:t>  1862 – 1932</a:t>
            </a:r>
          </a:p>
          <a:p>
            <a:pPr marL="514350" indent="-514350">
              <a:buFont typeface="+mj-lt"/>
              <a:buAutoNum type="arabicPeriod"/>
            </a:pPr>
            <a:r>
              <a:rPr lang="en-GB" sz="2800" dirty="0" smtClean="0"/>
              <a:t>To understand the meaning of Biblical text must look at the </a:t>
            </a:r>
            <a:r>
              <a:rPr lang="en-GB" sz="2800" dirty="0" err="1" smtClean="0"/>
              <a:t>Sitz</a:t>
            </a:r>
            <a:r>
              <a:rPr lang="en-GB" sz="2800" dirty="0" smtClean="0"/>
              <a:t> </a:t>
            </a:r>
            <a:r>
              <a:rPr lang="en-GB" sz="2800" dirty="0" err="1" smtClean="0"/>
              <a:t>im</a:t>
            </a:r>
            <a:r>
              <a:rPr lang="en-GB" sz="2800" dirty="0" smtClean="0"/>
              <a:t> </a:t>
            </a:r>
            <a:r>
              <a:rPr lang="en-GB" sz="2800" dirty="0" err="1" smtClean="0"/>
              <a:t>leben</a:t>
            </a:r>
            <a:r>
              <a:rPr lang="en-GB" sz="2800" dirty="0" smtClean="0"/>
              <a:t> (Setting in life).  Coin first used in 1906 – </a:t>
            </a:r>
            <a:r>
              <a:rPr lang="en-GB" sz="2800" dirty="0" err="1" smtClean="0"/>
              <a:t>Sitz</a:t>
            </a:r>
            <a:r>
              <a:rPr lang="en-GB" sz="2800" dirty="0" smtClean="0"/>
              <a:t> </a:t>
            </a:r>
            <a:r>
              <a:rPr lang="en-GB" sz="2800" dirty="0" err="1" smtClean="0"/>
              <a:t>im</a:t>
            </a:r>
            <a:r>
              <a:rPr lang="en-GB" sz="2800" dirty="0" smtClean="0"/>
              <a:t> </a:t>
            </a:r>
            <a:r>
              <a:rPr lang="en-GB" sz="2800" dirty="0" err="1" smtClean="0"/>
              <a:t>volksleben</a:t>
            </a:r>
            <a:r>
              <a:rPr lang="en-GB" sz="2800" dirty="0" smtClean="0"/>
              <a:t> – setting in life of the people.</a:t>
            </a:r>
          </a:p>
          <a:p>
            <a:pPr marL="514350" indent="-514350">
              <a:buFont typeface="+mj-lt"/>
              <a:buAutoNum type="arabicPeriod"/>
            </a:pPr>
            <a:r>
              <a:rPr lang="en-GB" sz="2800" dirty="0" smtClean="0"/>
              <a:t>Need to look at the context the text is written in</a:t>
            </a:r>
          </a:p>
          <a:p>
            <a:pPr marL="514350" indent="-514350">
              <a:buFont typeface="+mj-lt"/>
              <a:buAutoNum type="arabicPeriod"/>
            </a:pPr>
            <a:r>
              <a:rPr lang="en-GB" sz="2800" dirty="0" smtClean="0"/>
              <a:t>It should not be confused with sociological study.  This is Biblical exegesis- critical interpretation of a text N.B. Biblical but now applied to other texts.</a:t>
            </a:r>
            <a:endParaRPr lang="en-GB" sz="2800" dirty="0"/>
          </a:p>
        </p:txBody>
      </p:sp>
    </p:spTree>
    <p:extLst>
      <p:ext uri="{BB962C8B-B14F-4D97-AF65-F5344CB8AC3E}">
        <p14:creationId xmlns:p14="http://schemas.microsoft.com/office/powerpoint/2010/main" val="2422572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Implication of form criticism</a:t>
            </a:r>
            <a:br>
              <a:rPr lang="en-GB" dirty="0" smtClean="0"/>
            </a:b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352989930"/>
              </p:ext>
            </p:extLst>
          </p:nvPr>
        </p:nvGraphicFramePr>
        <p:xfrm>
          <a:off x="1547664" y="1506408"/>
          <a:ext cx="6096000" cy="6630480"/>
        </p:xfrm>
        <a:graphic>
          <a:graphicData uri="http://schemas.openxmlformats.org/drawingml/2006/table">
            <a:tbl>
              <a:tblPr firstRow="1" bandRow="1">
                <a:tableStyleId>{5C22544A-7EE6-4342-B048-85BDC9FD1C3A}</a:tableStyleId>
              </a:tblPr>
              <a:tblGrid>
                <a:gridCol w="6096000"/>
              </a:tblGrid>
              <a:tr h="6624737">
                <a:tc>
                  <a:txBody>
                    <a:bodyPr/>
                    <a:lstStyle/>
                    <a:p>
                      <a:endParaRPr lang="en-GB" dirty="0" smtClean="0"/>
                    </a:p>
                    <a:p>
                      <a:r>
                        <a:rPr lang="en-GB" dirty="0" smtClean="0"/>
                        <a:t>If you apply form criticism it means that possibly messages in the Bible are not</a:t>
                      </a:r>
                      <a:r>
                        <a:rPr lang="en-GB" baseline="0" dirty="0" smtClean="0"/>
                        <a:t> universal and for all time, therefore the Bible is open to interpretation.</a:t>
                      </a:r>
                    </a:p>
                    <a:p>
                      <a:endParaRPr lang="en-GB" baseline="0" dirty="0" smtClean="0"/>
                    </a:p>
                    <a:p>
                      <a:r>
                        <a:rPr lang="en-GB" baseline="0" dirty="0" smtClean="0"/>
                        <a:t>It is this that led to the growth of Christian fundamentalism especially in USA at the turn of the 20</a:t>
                      </a:r>
                      <a:r>
                        <a:rPr lang="en-GB" baseline="30000" dirty="0" smtClean="0"/>
                        <a:t>th</a:t>
                      </a:r>
                      <a:r>
                        <a:rPr lang="en-GB" baseline="0" dirty="0" smtClean="0"/>
                        <a:t> century.  These rejected form criticism and developed a movement (now rather influential) in support of Biblical literalism.  Form criticism was seen as further evidence of the secularisation of society.</a:t>
                      </a:r>
                    </a:p>
                    <a:p>
                      <a:endParaRPr lang="en-GB" baseline="0" dirty="0" smtClean="0"/>
                    </a:p>
                    <a:p>
                      <a:r>
                        <a:rPr lang="en-GB" baseline="0" dirty="0" smtClean="0"/>
                        <a:t>Accounts for  growth in fundamentalism in all major world religions</a:t>
                      </a:r>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marL="46800" marR="46800" marT="46800" marB="0"/>
                </a:tc>
              </a:tr>
            </a:tbl>
          </a:graphicData>
        </a:graphic>
      </p:graphicFrame>
    </p:spTree>
    <p:extLst>
      <p:ext uri="{BB962C8B-B14F-4D97-AF65-F5344CB8AC3E}">
        <p14:creationId xmlns:p14="http://schemas.microsoft.com/office/powerpoint/2010/main" val="2840354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60648"/>
            <a:ext cx="8229600" cy="1143000"/>
          </a:xfrm>
        </p:spPr>
        <p:txBody>
          <a:bodyPr>
            <a:noAutofit/>
          </a:bodyPr>
          <a:lstStyle/>
          <a:p>
            <a:r>
              <a:rPr lang="en-GB" sz="3600" dirty="0" smtClean="0"/>
              <a:t>Scholastic approaches</a:t>
            </a:r>
            <a:br>
              <a:rPr lang="en-GB" sz="3600" dirty="0" smtClean="0"/>
            </a:br>
            <a:r>
              <a:rPr lang="en-GB" sz="3600" dirty="0" smtClean="0"/>
              <a:t>Rudolf </a:t>
            </a:r>
            <a:r>
              <a:rPr lang="en-GB" sz="3600" dirty="0" err="1" smtClean="0"/>
              <a:t>Bultmann</a:t>
            </a:r>
            <a:r>
              <a:rPr lang="en-GB" sz="3600" dirty="0" smtClean="0"/>
              <a:t> 1884 – 1976</a:t>
            </a:r>
            <a:br>
              <a:rPr lang="en-GB" sz="3600" dirty="0" smtClean="0"/>
            </a:br>
            <a:r>
              <a:rPr lang="en-GB" sz="3600" i="1" dirty="0" smtClean="0"/>
              <a:t>Strength or weakness</a:t>
            </a:r>
            <a:endParaRPr lang="en-GB" sz="3600"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1941 New Testament and Theology.  Not an advocate of myth, rather exposing how Christians have thought mythically.</a:t>
            </a:r>
          </a:p>
          <a:p>
            <a:pPr marL="0" indent="0">
              <a:buNone/>
            </a:pPr>
            <a:r>
              <a:rPr lang="en-GB" dirty="0" smtClean="0"/>
              <a:t>No longer rational for Christians to accept a mythical view of the N.T.</a:t>
            </a:r>
          </a:p>
          <a:p>
            <a:pPr marL="0" indent="0">
              <a:buNone/>
            </a:pPr>
            <a:r>
              <a:rPr lang="en-GB" dirty="0" smtClean="0"/>
              <a:t>“</a:t>
            </a:r>
            <a:r>
              <a:rPr lang="en-GB" sz="2400" dirty="0" smtClean="0"/>
              <a:t>We can not use electric lights and radios and, in </a:t>
            </a:r>
            <a:r>
              <a:rPr lang="en-GB" sz="2400" dirty="0" err="1" smtClean="0"/>
              <a:t>th</a:t>
            </a:r>
            <a:r>
              <a:rPr lang="en-GB" sz="2400" dirty="0" smtClean="0"/>
              <a:t> </a:t>
            </a:r>
            <a:r>
              <a:rPr lang="en-GB" sz="2400" dirty="0" err="1" smtClean="0"/>
              <a:t>eevent</a:t>
            </a:r>
            <a:r>
              <a:rPr lang="en-GB" sz="2400" dirty="0" smtClean="0"/>
              <a:t> of illness, avail ourselves of modern medical and clinical means and at the same time believe in the spirit and wonder of the New </a:t>
            </a:r>
            <a:r>
              <a:rPr lang="en-GB" sz="2400" dirty="0" err="1" smtClean="0"/>
              <a:t>Testamnet</a:t>
            </a:r>
            <a:r>
              <a:rPr lang="en-GB" sz="2400" dirty="0" smtClean="0"/>
              <a:t>”</a:t>
            </a:r>
          </a:p>
          <a:p>
            <a:pPr marL="0" indent="0">
              <a:buNone/>
            </a:pPr>
            <a:r>
              <a:rPr lang="en-GB" sz="2400" dirty="0" smtClean="0"/>
              <a:t>“To interpret N.T. mythology in cosmological terms, as a description of the universe, is not plausible.  The </a:t>
            </a:r>
            <a:r>
              <a:rPr lang="en-GB" sz="2400" dirty="0" err="1" smtClean="0"/>
              <a:t>interpretsion</a:t>
            </a:r>
            <a:r>
              <a:rPr lang="en-GB" sz="2400" dirty="0" smtClean="0"/>
              <a:t> must be superseded by an </a:t>
            </a:r>
            <a:r>
              <a:rPr lang="en-GB" sz="2400" dirty="0" err="1" smtClean="0"/>
              <a:t>anthrpological</a:t>
            </a:r>
            <a:r>
              <a:rPr lang="en-GB" sz="2400" dirty="0" smtClean="0"/>
              <a:t> </a:t>
            </a:r>
            <a:r>
              <a:rPr lang="en-GB" sz="2400" dirty="0" err="1" smtClean="0"/>
              <a:t>interpretaion</a:t>
            </a:r>
            <a:r>
              <a:rPr lang="en-GB" sz="2400" dirty="0" smtClean="0"/>
              <a:t> that “discloses the truth of the </a:t>
            </a:r>
            <a:r>
              <a:rPr lang="en-GB" sz="2400" b="1" dirty="0" smtClean="0"/>
              <a:t>kerygma</a:t>
            </a:r>
            <a:r>
              <a:rPr lang="en-GB" sz="2400" dirty="0" smtClean="0"/>
              <a:t> ….”</a:t>
            </a:r>
            <a:endParaRPr lang="en-GB" dirty="0"/>
          </a:p>
        </p:txBody>
      </p:sp>
    </p:spTree>
    <p:extLst>
      <p:ext uri="{BB962C8B-B14F-4D97-AF65-F5344CB8AC3E}">
        <p14:creationId xmlns:p14="http://schemas.microsoft.com/office/powerpoint/2010/main" val="3548960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9930744"/>
              </p:ext>
            </p:extLst>
          </p:nvPr>
        </p:nvGraphicFramePr>
        <p:xfrm>
          <a:off x="457200" y="1484785"/>
          <a:ext cx="8229600" cy="5537799"/>
        </p:xfrm>
        <a:graphic>
          <a:graphicData uri="http://schemas.openxmlformats.org/drawingml/2006/table">
            <a:tbl>
              <a:tblPr firstRow="1" bandRow="1">
                <a:tableStyleId>{5C22544A-7EE6-4342-B048-85BDC9FD1C3A}</a:tableStyleId>
              </a:tblPr>
              <a:tblGrid>
                <a:gridCol w="8229600"/>
              </a:tblGrid>
              <a:tr h="5537799">
                <a:tc>
                  <a:txBody>
                    <a:bodyPr/>
                    <a:lstStyle/>
                    <a:p>
                      <a:endParaRPr lang="en-GB" dirty="0" smtClean="0"/>
                    </a:p>
                    <a:p>
                      <a:r>
                        <a:rPr lang="en-GB" dirty="0" err="1" smtClean="0"/>
                        <a:t>Kerygama</a:t>
                      </a:r>
                      <a:endParaRPr lang="en-GB" dirty="0" smtClean="0"/>
                    </a:p>
                    <a:p>
                      <a:endParaRPr lang="en-GB" dirty="0" smtClean="0"/>
                    </a:p>
                    <a:p>
                      <a:r>
                        <a:rPr lang="en-GB" dirty="0" smtClean="0">
                          <a:solidFill>
                            <a:srgbClr val="FFFF00"/>
                          </a:solidFill>
                        </a:rPr>
                        <a:t>New Testament Greek  Preaching/ to cry to proclaim it is about Jesus’ ministry.</a:t>
                      </a:r>
                    </a:p>
                    <a:p>
                      <a:r>
                        <a:rPr lang="en-GB" dirty="0" smtClean="0">
                          <a:solidFill>
                            <a:srgbClr val="FFFF00"/>
                          </a:solidFill>
                        </a:rPr>
                        <a:t>Can</a:t>
                      </a:r>
                      <a:r>
                        <a:rPr lang="en-GB" baseline="0" dirty="0" smtClean="0">
                          <a:solidFill>
                            <a:srgbClr val="FFFF00"/>
                          </a:solidFill>
                        </a:rPr>
                        <a:t> see this in work of M.L.K.  And liberation </a:t>
                      </a:r>
                      <a:r>
                        <a:rPr lang="en-GB" baseline="0" dirty="0" err="1" smtClean="0">
                          <a:solidFill>
                            <a:srgbClr val="FFFF00"/>
                          </a:solidFill>
                        </a:rPr>
                        <a:t>Theologists</a:t>
                      </a:r>
                      <a:r>
                        <a:rPr lang="en-GB" baseline="0" dirty="0" smtClean="0"/>
                        <a:t>.</a:t>
                      </a:r>
                    </a:p>
                    <a:p>
                      <a:endParaRPr lang="en-GB" baseline="0" dirty="0" smtClean="0"/>
                    </a:p>
                    <a:p>
                      <a:r>
                        <a:rPr lang="en-GB" sz="1800" b="0" i="0" u="none" strike="noStrike" kern="1200" baseline="0" dirty="0" smtClean="0">
                          <a:solidFill>
                            <a:schemeClr val="lt1"/>
                          </a:solidFill>
                          <a:latin typeface="+mn-lt"/>
                          <a:ea typeface="+mn-ea"/>
                          <a:cs typeface="+mn-cs"/>
                        </a:rPr>
                        <a:t>‘The whole conception of the world which is presupposed in the preaching of Jesus as in the New Testament generally is mythological, i.e., the conception of the world as being structured in three stories, heaven, earth and hell; the conception of the intervention of supernatural powers in the course of events; and the conception of miracles, especially the conception of the intervention of supernatural powers in the inner life of the soul, the conception that men can be tempted and corrupted by the devil and possessed by evil spirits.’</a:t>
                      </a:r>
                    </a:p>
                  </a:txBody>
                  <a:tcPr/>
                </a:tc>
              </a:tr>
            </a:tbl>
          </a:graphicData>
        </a:graphic>
      </p:graphicFrame>
    </p:spTree>
    <p:extLst>
      <p:ext uri="{BB962C8B-B14F-4D97-AF65-F5344CB8AC3E}">
        <p14:creationId xmlns:p14="http://schemas.microsoft.com/office/powerpoint/2010/main" val="4042405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368</TotalTime>
  <Words>1014</Words>
  <Application>Microsoft Office PowerPoint</Application>
  <PresentationFormat>On-screen Show (4:3)</PresentationFormat>
  <Paragraphs>97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Understanding Myth as Religious Language</vt:lpstr>
      <vt:lpstr>Definition of myth</vt:lpstr>
      <vt:lpstr>Definition of myth</vt:lpstr>
      <vt:lpstr>Tasks</vt:lpstr>
      <vt:lpstr>Answers</vt:lpstr>
      <vt:lpstr>Form criticism European, German, many scholars Jewish.</vt:lpstr>
      <vt:lpstr>Implication of form criticism </vt:lpstr>
      <vt:lpstr>Scholastic approaches Rudolf Bultmann 1884 – 1976 Strength or weakness</vt:lpstr>
      <vt:lpstr>PowerPoint Presentation</vt:lpstr>
      <vt:lpstr>PowerPoint Presentation</vt:lpstr>
      <vt:lpstr>John Hick strength or weakness</vt:lpstr>
      <vt:lpstr>John Macquarrie  1919 – 2009 Scottish strength</vt:lpstr>
      <vt:lpstr>Emile Durkheim  French 1858 – 1917 Fr. Sociologist Weakness</vt:lpstr>
      <vt:lpstr>Ninian Smart 1927-2001 Phenomenologist</vt:lpstr>
      <vt:lpstr>Tasks</vt:lpstr>
      <vt:lpstr>types of response</vt:lpstr>
      <vt:lpstr>Starting to compare</vt:lpstr>
    </vt:vector>
  </TitlesOfParts>
  <Company>Cleeve Park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Myth as Religious Language</dc:title>
  <dc:creator>Morgan</dc:creator>
  <cp:lastModifiedBy>Morgan</cp:lastModifiedBy>
  <cp:revision>11</cp:revision>
  <cp:lastPrinted>2015-10-15T07:38:16Z</cp:lastPrinted>
  <dcterms:created xsi:type="dcterms:W3CDTF">2015-10-14T06:56:13Z</dcterms:created>
  <dcterms:modified xsi:type="dcterms:W3CDTF">2015-10-16T06:48:06Z</dcterms:modified>
</cp:coreProperties>
</file>